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2" r:id="rId6"/>
    <p:sldId id="266" r:id="rId7"/>
    <p:sldId id="263" r:id="rId8"/>
    <p:sldId id="264" r:id="rId9"/>
    <p:sldId id="267" r:id="rId10"/>
    <p:sldId id="269" r:id="rId11"/>
    <p:sldId id="268" r:id="rId12"/>
    <p:sldId id="270" r:id="rId13"/>
    <p:sldId id="271" r:id="rId14"/>
    <p:sldId id="272" r:id="rId15"/>
    <p:sldId id="274" r:id="rId16"/>
    <p:sldId id="25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86" d="100"/>
          <a:sy n="86" d="100"/>
        </p:scale>
        <p:origin x="1325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5472608" cy="1920213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270243"/>
            <a:ext cx="5472608" cy="98296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5482952" cy="42290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604798"/>
            <a:ext cx="2602632" cy="364840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7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financial-evidence-for-student-and-child-student-route-applica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student-visa/mone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oro.ac.uk/services/isas/" TargetMode="External"/><Relationship Id="rId2" Type="http://schemas.openxmlformats.org/officeDocument/2006/relationships/hyperlink" Target="https://www.gov.uk/student-visa/appl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boro.ac.uk/services/isas/visa-advice/stvisa/outside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dvice@lboro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oro.ac.uk/services/isas/visa-advic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boro.ac.uk/study/apply/support/at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Student Visa applications</a:t>
            </a:r>
            <a:br>
              <a:rPr lang="en-GB" dirty="0"/>
            </a:br>
            <a:r>
              <a:rPr lang="en-GB" dirty="0"/>
              <a:t>(non-EEA)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Student Advice and Support Service</a:t>
            </a:r>
          </a:p>
        </p:txBody>
      </p:sp>
    </p:spTree>
    <p:extLst>
      <p:ext uri="{BB962C8B-B14F-4D97-AF65-F5344CB8AC3E}">
        <p14:creationId xmlns:p14="http://schemas.microsoft.com/office/powerpoint/2010/main" val="176293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7AB2-43E3-4704-AF2E-C209E40E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A356-0928-4B38-ABED-8663E420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UKVI financial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guidance</a:t>
            </a: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Calculated on the basis of outstanding tuition fees plus living costs</a:t>
            </a:r>
            <a:endParaRPr lang="en-GB" dirty="0"/>
          </a:p>
          <a:p>
            <a:r>
              <a:rPr lang="en-GB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Outstanding tuition fees – as detailed on CAS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Typical living costs: Loughborough 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£9,135 (£9,207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after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1 Dec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,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London 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£11,385 (£12,006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after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1 Dec</a:t>
            </a: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If relying on personal funds the total amount required should be kept throughout a 28-day period ending no earlier than 31 days before applying</a:t>
            </a: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4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B33B-1352-415B-B603-000AF49C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256E-2B66-4947-A828-9228AA8A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Certain nationalities</a:t>
            </a:r>
            <a:r>
              <a:rPr lang="en-GB" dirty="0"/>
              <a:t> won’t be asked to show financial documents but be prepared in case requested later</a:t>
            </a:r>
          </a:p>
          <a:p>
            <a:r>
              <a:rPr lang="en-GB" dirty="0"/>
              <a:t>LU scholarships will be on CAS (fees will be discounted or a sponsor note can give details)</a:t>
            </a:r>
          </a:p>
          <a:p>
            <a:r>
              <a:rPr lang="en-GB" dirty="0"/>
              <a:t>CAS can show any prepaid tuition fee (including any CAS deposit)</a:t>
            </a:r>
          </a:p>
          <a:p>
            <a:r>
              <a:rPr lang="en-GB" dirty="0"/>
              <a:t>Types of evidence; bank statement, educational loan letter, ‘official financial sponsor’ letter</a:t>
            </a:r>
          </a:p>
          <a:p>
            <a:r>
              <a:rPr lang="en-GB" dirty="0"/>
              <a:t>Extra evidence may be required if relying on parent’s or partner’s funds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5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391B-7ACB-48AA-8CAD-38D55F5F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9E53-C75B-4B3C-9970-3627619A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, can be saved and resumed later</a:t>
            </a:r>
          </a:p>
          <a:p>
            <a:r>
              <a:rPr lang="en-GB" dirty="0"/>
              <a:t>Refer to your CAS and our guide</a:t>
            </a:r>
          </a:p>
          <a:p>
            <a:r>
              <a:rPr lang="en-GB" dirty="0"/>
              <a:t>You can change your answers before you reach the ‘declaration’ stage</a:t>
            </a:r>
          </a:p>
          <a:p>
            <a:r>
              <a:rPr lang="en-GB" dirty="0"/>
              <a:t>Contact </a:t>
            </a:r>
            <a:r>
              <a:rPr lang="en-GB" dirty="0">
                <a:hlinkClick r:id="rId3"/>
              </a:rPr>
              <a:t>Student Advice </a:t>
            </a:r>
            <a:r>
              <a:rPr lang="en-GB" dirty="0"/>
              <a:t>if needed</a:t>
            </a:r>
          </a:p>
          <a:p>
            <a:r>
              <a:rPr lang="en-GB" dirty="0"/>
              <a:t>Choose where to collect your BRP</a:t>
            </a:r>
          </a:p>
          <a:p>
            <a:r>
              <a:rPr lang="en-GB" dirty="0"/>
              <a:t>Pay online</a:t>
            </a:r>
          </a:p>
          <a:p>
            <a:r>
              <a:rPr lang="en-GB" dirty="0"/>
              <a:t>Book and attend VAC appointment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2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F7B6-1C5F-4119-B755-84F623E5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Visa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49A8-2E11-4569-9FF1-6C76A6C7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UKVI may interview some students and you</a:t>
            </a:r>
            <a:r>
              <a:rPr lang="en-GB" dirty="0">
                <a:latin typeface="Arial" panose="020B0604020202020204" pitchFamily="34" charset="0"/>
              </a:rPr>
              <a:t> may be asked about:</a:t>
            </a:r>
          </a:p>
          <a:p>
            <a:pPr lvl="1"/>
            <a:r>
              <a:rPr lang="en-GB" dirty="0"/>
              <a:t>University and course details</a:t>
            </a:r>
          </a:p>
          <a:p>
            <a:pPr lvl="1"/>
            <a:r>
              <a:rPr lang="en-GB" dirty="0"/>
              <a:t>Reasons for your choice of study</a:t>
            </a:r>
          </a:p>
          <a:p>
            <a:pPr lvl="1"/>
            <a:r>
              <a:rPr lang="en-GB" dirty="0"/>
              <a:t>You funds being genuinely available</a:t>
            </a:r>
          </a:p>
          <a:p>
            <a:pPr lvl="1"/>
            <a:r>
              <a:rPr lang="en-GB" dirty="0"/>
              <a:t>How the course is relevant to career plans</a:t>
            </a:r>
          </a:p>
          <a:p>
            <a:r>
              <a:rPr lang="en-GB" dirty="0"/>
              <a:t>See our </a:t>
            </a:r>
            <a:r>
              <a:rPr lang="en-GB" dirty="0">
                <a:hlinkClick r:id="rId2"/>
              </a:rPr>
              <a:t>guide</a:t>
            </a:r>
            <a:r>
              <a:rPr lang="en-GB" dirty="0"/>
              <a:t>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86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530C-7616-40FD-B088-2DC862AA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Visa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E477-D6F0-4E11-B172-9FB1787E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Granted:</a:t>
            </a:r>
          </a:p>
          <a:p>
            <a:pPr lvl="1"/>
            <a:r>
              <a:rPr lang="en-GB" dirty="0"/>
              <a:t>90-day vignette placed in passport, valid for travel up to one month before the course start</a:t>
            </a:r>
          </a:p>
          <a:p>
            <a:pPr lvl="1"/>
            <a:r>
              <a:rPr lang="en-GB" dirty="0"/>
              <a:t>Collect BRP after arrival in the UK</a:t>
            </a:r>
          </a:p>
          <a:p>
            <a:endParaRPr lang="en-GB" dirty="0"/>
          </a:p>
          <a:p>
            <a:r>
              <a:rPr lang="en-GB" dirty="0"/>
              <a:t>Visa refusal – seek advice about administrative review or reapplying</a:t>
            </a:r>
          </a:p>
        </p:txBody>
      </p:sp>
    </p:spTree>
    <p:extLst>
      <p:ext uri="{BB962C8B-B14F-4D97-AF65-F5344CB8AC3E}">
        <p14:creationId xmlns:p14="http://schemas.microsoft.com/office/powerpoint/2010/main" val="422067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E8F1-92E7-4522-A711-53608228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Graduate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FCDC-3EC7-4F04-8C24-DBFAA1EDA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512" y="1484784"/>
            <a:ext cx="8309952" cy="422906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Expected to start Summer 2021</a:t>
            </a:r>
          </a:p>
          <a:p>
            <a:r>
              <a:rPr lang="en-GB" dirty="0"/>
              <a:t>Will give individuals a general right to work including self-employment</a:t>
            </a:r>
          </a:p>
          <a:p>
            <a:r>
              <a:rPr lang="en-GB" dirty="0"/>
              <a:t>Applications must be made in the UK while still holding Tier 4 or Student permission</a:t>
            </a:r>
          </a:p>
          <a:p>
            <a:r>
              <a:rPr lang="en-GB" dirty="0"/>
              <a:t>Applicants must have passed the degree for which CAS was issued</a:t>
            </a:r>
          </a:p>
          <a:p>
            <a:r>
              <a:rPr lang="en-GB" dirty="0"/>
              <a:t>2 year visa for bachelor’s and master’s graduates</a:t>
            </a:r>
          </a:p>
          <a:p>
            <a:r>
              <a:rPr lang="en-GB" dirty="0"/>
              <a:t>3 year visa for PhD graduates</a:t>
            </a:r>
          </a:p>
          <a:p>
            <a:r>
              <a:rPr lang="en-GB" dirty="0"/>
              <a:t>Full details expected in 2021</a:t>
            </a:r>
          </a:p>
        </p:txBody>
      </p:sp>
    </p:spTree>
    <p:extLst>
      <p:ext uri="{BB962C8B-B14F-4D97-AF65-F5344CB8AC3E}">
        <p14:creationId xmlns:p14="http://schemas.microsoft.com/office/powerpoint/2010/main" val="410980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about SASS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We look forward to seeing you at the University.</a:t>
            </a:r>
          </a:p>
          <a:p>
            <a:endParaRPr lang="en-GB" dirty="0"/>
          </a:p>
          <a:p>
            <a:r>
              <a:rPr lang="en-GB" dirty="0"/>
              <a:t>Our website has information on how we can help with</a:t>
            </a:r>
          </a:p>
          <a:p>
            <a:pPr lvl="1"/>
            <a:r>
              <a:rPr lang="en-GB" dirty="0"/>
              <a:t>Visas</a:t>
            </a:r>
          </a:p>
          <a:p>
            <a:pPr lvl="1"/>
            <a:r>
              <a:rPr lang="en-GB" dirty="0"/>
              <a:t>Housing</a:t>
            </a:r>
          </a:p>
          <a:p>
            <a:pPr lvl="1"/>
            <a:r>
              <a:rPr lang="en-GB" dirty="0"/>
              <a:t>Money matters</a:t>
            </a:r>
          </a:p>
          <a:p>
            <a:pPr lvl="1"/>
            <a:r>
              <a:rPr lang="en-GB" dirty="0"/>
              <a:t>Other legal issues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3476FD-93BE-4B5D-98F5-DCA6A36BA0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5573011" y="2138707"/>
            <a:ext cx="3773016" cy="27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C12B-C51A-400F-8276-F5757A1A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&amp; 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DE245-070C-4DEB-B691-79FF68AD0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Advice and Support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advice@lboro.ac.uk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1026" name="Picture 2" descr="Question Mark, Question, Response, Search Engine">
            <a:extLst>
              <a:ext uri="{FF2B5EF4-FFF2-40B4-BE49-F238E27FC236}">
                <a16:creationId xmlns:a16="http://schemas.microsoft.com/office/drawing/2014/main" id="{E44A9451-2B53-4E98-B12E-73EB73A2E8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1600200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5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9DB553F-5526-4D46-9A77-E0CD48D8D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r="-1" b="-1"/>
          <a:stretch/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9475E-C18C-47D5-958B-A7E3B74F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r>
              <a:rPr lang="en-GB" sz="3000" dirty="0"/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F6442-0583-43DC-ADDF-C67F0AF8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r>
              <a:rPr lang="en-GB" sz="2000" dirty="0"/>
              <a:t>SASS provides free advice</a:t>
            </a:r>
          </a:p>
          <a:p>
            <a:endParaRPr lang="en-GB" sz="2000" dirty="0"/>
          </a:p>
          <a:p>
            <a:r>
              <a:rPr lang="en-GB" sz="2000" dirty="0"/>
              <a:t>See our online </a:t>
            </a:r>
            <a:r>
              <a:rPr lang="en-GB" sz="2000" dirty="0">
                <a:hlinkClick r:id="rId3"/>
              </a:rPr>
              <a:t>visa guides </a:t>
            </a:r>
            <a:r>
              <a:rPr lang="en-GB" sz="2000" dirty="0"/>
              <a:t>for more detail</a:t>
            </a:r>
          </a:p>
          <a:p>
            <a:endParaRPr lang="en-GB" sz="2000" dirty="0"/>
          </a:p>
          <a:p>
            <a:r>
              <a:rPr lang="en-GB" sz="2000" dirty="0"/>
              <a:t>Contact for individual queries:</a:t>
            </a:r>
          </a:p>
          <a:p>
            <a:endParaRPr lang="en-GB" sz="2000" dirty="0"/>
          </a:p>
          <a:p>
            <a:r>
              <a:rPr lang="en-GB" sz="2000" dirty="0"/>
              <a:t>advice@lboro.ac.uk</a:t>
            </a:r>
          </a:p>
        </p:txBody>
      </p:sp>
    </p:spTree>
    <p:extLst>
      <p:ext uri="{BB962C8B-B14F-4D97-AF65-F5344CB8AC3E}">
        <p14:creationId xmlns:p14="http://schemas.microsoft.com/office/powerpoint/2010/main" val="91210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Visa 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 issued by Admissions </a:t>
            </a:r>
          </a:p>
          <a:p>
            <a:r>
              <a:rPr lang="en-GB" dirty="0"/>
              <a:t>Can apply up to 6 months before course start</a:t>
            </a:r>
          </a:p>
          <a:p>
            <a:r>
              <a:rPr lang="en-GB" dirty="0"/>
              <a:t>Prepare in advance of applying</a:t>
            </a:r>
          </a:p>
          <a:p>
            <a:r>
              <a:rPr lang="en-GB" dirty="0"/>
              <a:t>ATAS - allow extra time</a:t>
            </a:r>
          </a:p>
          <a:p>
            <a:r>
              <a:rPr lang="en-GB" dirty="0"/>
              <a:t>Financial evidence</a:t>
            </a:r>
          </a:p>
          <a:p>
            <a:r>
              <a:rPr lang="en-GB" dirty="0"/>
              <a:t>TB test</a:t>
            </a:r>
          </a:p>
          <a:p>
            <a:r>
              <a:rPr lang="en-GB" dirty="0"/>
              <a:t>Application costs</a:t>
            </a:r>
          </a:p>
          <a:p>
            <a:r>
              <a:rPr lang="en-GB" dirty="0"/>
              <a:t>Apply for visa in good time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88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420C-4ADF-4DBF-8D7E-35871F0F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9085-CAB8-4243-A037-EBBB13D3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Apply online</a:t>
            </a:r>
          </a:p>
          <a:p>
            <a:r>
              <a:rPr lang="en-GB" dirty="0"/>
              <a:t>Pay visa fee and IHS</a:t>
            </a:r>
          </a:p>
          <a:p>
            <a:r>
              <a:rPr lang="en-GB" dirty="0"/>
              <a:t>Book and attend VAC appointment</a:t>
            </a:r>
          </a:p>
          <a:p>
            <a:r>
              <a:rPr lang="en-GB" dirty="0"/>
              <a:t>Standard 3 weeks target for UKVI decision</a:t>
            </a:r>
          </a:p>
          <a:p>
            <a:r>
              <a:rPr lang="en-GB" dirty="0"/>
              <a:t>90-day vignette in passport</a:t>
            </a:r>
          </a:p>
          <a:p>
            <a:r>
              <a:rPr lang="en-GB" dirty="0"/>
              <a:t>Collect Biometric Residence Permit (BRP) in the UK</a:t>
            </a:r>
          </a:p>
        </p:txBody>
      </p:sp>
    </p:spTree>
    <p:extLst>
      <p:ext uri="{BB962C8B-B14F-4D97-AF65-F5344CB8AC3E}">
        <p14:creationId xmlns:p14="http://schemas.microsoft.com/office/powerpoint/2010/main" val="232633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98E9-A84D-45B5-8BA8-88EAC6A5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will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19F76-D683-4ECA-AF3F-F868267BB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Visa fee - £348</a:t>
            </a:r>
          </a:p>
          <a:p>
            <a:r>
              <a:rPr lang="en-GB" dirty="0"/>
              <a:t>Immigration Health Surcharges (IHS) - £470 per year of visa </a:t>
            </a:r>
          </a:p>
          <a:p>
            <a:r>
              <a:rPr lang="en-GB" dirty="0"/>
              <a:t>TB test costs - if required</a:t>
            </a:r>
          </a:p>
          <a:p>
            <a:r>
              <a:rPr lang="en-GB" dirty="0"/>
              <a:t>Additional priority and VAC services fees – depend on location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4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0962-C934-4B75-B2C9-FF67B90C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F6A79-9AD6-494D-8D95-D7D87D6D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Arial"/>
              </a:rPr>
              <a:t>Sent by email as a pdf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Check personal and study details correct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details including location of study</a:t>
            </a:r>
          </a:p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Sponsor licence number: G9M4TDXV1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Individual CAS number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English language details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Tuition fees charged and already paid (including PGT CAS deposit)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6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9A47-8925-4ED2-B05A-7195C9D0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22A-A9CE-4B7B-90C5-432A37CB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CAS will confirm English language is at ‘CEFR B2’ for degree students</a:t>
            </a:r>
          </a:p>
          <a:p>
            <a:r>
              <a:rPr lang="en-GB" dirty="0"/>
              <a:t>No evidence/documents required if CAS confirms:</a:t>
            </a:r>
          </a:p>
          <a:p>
            <a:pPr lvl="1"/>
            <a:r>
              <a:rPr lang="en-GB" dirty="0"/>
              <a:t>UKVI Secure English Language Test (SELT) </a:t>
            </a:r>
            <a:r>
              <a:rPr lang="en-GB" dirty="0" err="1"/>
              <a:t>eg</a:t>
            </a:r>
            <a:r>
              <a:rPr lang="en-GB" dirty="0"/>
              <a:t> IELTS UKVI</a:t>
            </a:r>
          </a:p>
          <a:p>
            <a:pPr lvl="1"/>
            <a:r>
              <a:rPr lang="en-GB" dirty="0"/>
              <a:t>The University’s assessment and that no documentary evidence is required</a:t>
            </a:r>
          </a:p>
          <a:p>
            <a:r>
              <a:rPr lang="en-GB" dirty="0"/>
              <a:t>Otherwise – evidence may be required, see our guide</a:t>
            </a:r>
          </a:p>
        </p:txBody>
      </p:sp>
    </p:spTree>
    <p:extLst>
      <p:ext uri="{BB962C8B-B14F-4D97-AF65-F5344CB8AC3E}">
        <p14:creationId xmlns:p14="http://schemas.microsoft.com/office/powerpoint/2010/main" val="90658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A530-5E01-4B05-849B-F78C8B47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8C40-E31D-4E06-B6A0-9DEB6F5E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Loughborough University is a ‘Higher Education Provider with a track record of compliance’</a:t>
            </a:r>
          </a:p>
          <a:p>
            <a:r>
              <a:rPr lang="en-GB" dirty="0"/>
              <a:t>You do not need to prove qualifications that were used to secure your offer </a:t>
            </a:r>
            <a:r>
              <a:rPr lang="en-GB" dirty="0" err="1"/>
              <a:t>eg</a:t>
            </a:r>
            <a:r>
              <a:rPr lang="en-GB" dirty="0"/>
              <a:t> previous degree</a:t>
            </a:r>
          </a:p>
          <a:p>
            <a:r>
              <a:rPr lang="en-GB" dirty="0"/>
              <a:t>You might still need to provide a qualification if that was how your English language ability has been assessed</a:t>
            </a:r>
          </a:p>
        </p:txBody>
      </p:sp>
    </p:spTree>
    <p:extLst>
      <p:ext uri="{BB962C8B-B14F-4D97-AF65-F5344CB8AC3E}">
        <p14:creationId xmlns:p14="http://schemas.microsoft.com/office/powerpoint/2010/main" val="318493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6C40-E079-4468-B7FA-0E62FEFD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2151-D60C-4A25-962B-B783F36A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 required for certain </a:t>
            </a:r>
            <a:r>
              <a:rPr lang="en-GB" dirty="0">
                <a:hlinkClick r:id="rId2"/>
              </a:rPr>
              <a:t>science and technology subjects</a:t>
            </a:r>
            <a:endParaRPr lang="en-GB" dirty="0"/>
          </a:p>
          <a:p>
            <a:r>
              <a:rPr lang="en-GB" dirty="0"/>
              <a:t>Some nationalities are exempt</a:t>
            </a:r>
          </a:p>
          <a:p>
            <a:r>
              <a:rPr lang="en-GB" dirty="0"/>
              <a:t>Offer will confirm if ATAS is required</a:t>
            </a:r>
          </a:p>
          <a:p>
            <a:r>
              <a:rPr lang="en-GB" dirty="0"/>
              <a:t>Free, online application, can take a month or more to be decided</a:t>
            </a:r>
          </a:p>
          <a:p>
            <a:r>
              <a:rPr lang="en-GB" dirty="0"/>
              <a:t>ATAS clearance has 6 month validity for use in a visa application</a:t>
            </a:r>
          </a:p>
        </p:txBody>
      </p:sp>
    </p:spTree>
    <p:extLst>
      <p:ext uri="{BB962C8B-B14F-4D97-AF65-F5344CB8AC3E}">
        <p14:creationId xmlns:p14="http://schemas.microsoft.com/office/powerpoint/2010/main" val="34659857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735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Theme</vt:lpstr>
      <vt:lpstr>Student Visa applications (non-EEA)</vt:lpstr>
      <vt:lpstr>Introduction</vt:lpstr>
      <vt:lpstr>Visa process overview</vt:lpstr>
      <vt:lpstr>The application process</vt:lpstr>
      <vt:lpstr>How much will it cost?</vt:lpstr>
      <vt:lpstr>CAS details</vt:lpstr>
      <vt:lpstr>English language</vt:lpstr>
      <vt:lpstr>Academic evidence</vt:lpstr>
      <vt:lpstr>ATAS</vt:lpstr>
      <vt:lpstr>Financial requirement</vt:lpstr>
      <vt:lpstr>Financial evidence</vt:lpstr>
      <vt:lpstr>Online application</vt:lpstr>
      <vt:lpstr>Visa interviews</vt:lpstr>
      <vt:lpstr>Visa decision</vt:lpstr>
      <vt:lpstr>Graduate route</vt:lpstr>
      <vt:lpstr>More about SASS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Visa applications (non-EEA)</dc:title>
  <dc:creator>Martin Matthews</dc:creator>
  <cp:lastModifiedBy>Andy Deane</cp:lastModifiedBy>
  <cp:revision>20</cp:revision>
  <dcterms:created xsi:type="dcterms:W3CDTF">2020-10-21T15:46:03Z</dcterms:created>
  <dcterms:modified xsi:type="dcterms:W3CDTF">2020-11-18T07:08:48Z</dcterms:modified>
</cp:coreProperties>
</file>